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09" r:id="rId10"/>
    <p:sldId id="310" r:id="rId11"/>
    <p:sldId id="311" r:id="rId12"/>
    <p:sldId id="337" r:id="rId13"/>
    <p:sldId id="312" r:id="rId14"/>
    <p:sldId id="313" r:id="rId15"/>
    <p:sldId id="338" r:id="rId16"/>
    <p:sldId id="336" r:id="rId17"/>
    <p:sldId id="314" r:id="rId18"/>
    <p:sldId id="315" r:id="rId19"/>
    <p:sldId id="316" r:id="rId20"/>
    <p:sldId id="339" r:id="rId21"/>
    <p:sldId id="330" r:id="rId22"/>
    <p:sldId id="317" r:id="rId23"/>
    <p:sldId id="321" r:id="rId24"/>
    <p:sldId id="325" r:id="rId25"/>
    <p:sldId id="326" r:id="rId26"/>
    <p:sldId id="327" r:id="rId27"/>
    <p:sldId id="340" r:id="rId28"/>
    <p:sldId id="323" r:id="rId29"/>
    <p:sldId id="322" r:id="rId30"/>
    <p:sldId id="324" r:id="rId31"/>
    <p:sldId id="328" r:id="rId32"/>
    <p:sldId id="332" r:id="rId33"/>
    <p:sldId id="333" r:id="rId34"/>
    <p:sldId id="331" r:id="rId3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r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80347" autoAdjust="0"/>
  </p:normalViewPr>
  <p:slideViewPr>
    <p:cSldViewPr>
      <p:cViewPr varScale="1">
        <p:scale>
          <a:sx n="55" d="100"/>
          <a:sy n="55" d="100"/>
        </p:scale>
        <p:origin x="-17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78" y="596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37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71D0-81C2-445D-A383-CA9C7ACCFD2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42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233-0214-493F-8BD9-9D648845E63E}" type="datetimeFigureOut">
              <a:rPr lang="es-AR" smtClean="0"/>
              <a:pPr/>
              <a:t>22/10/2019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F5E2-618A-4481-85BE-609F4BEEE02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872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11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20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21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22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23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24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25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26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27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31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32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12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33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34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13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14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15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16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17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18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19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89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2C50-FEEF-469A-9DA5-EA7D32705508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7AA-88A2-437B-8FE8-1D4D81CE8675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73B6-4D81-41E3-91A7-7896F5ACD748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7F34-E5A9-416A-97E2-4CB4269CB413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2B6A-BC7D-4903-A8B7-17018B70C250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581D-F803-4056-985D-4F9CCF8C47AF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BB73-BEF7-4D9B-8DB3-3DD893C02EC9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E925-E9FF-4AA2-9F54-C2EBB8D74666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9D31-C5DA-42EE-B370-19BD69A84659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7644-4D5A-4347-909A-C62BA132CD2F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935-819B-4B78-B03A-9FB5442EBD33}" type="datetime1">
              <a:rPr lang="es-AR" smtClean="0"/>
              <a:pPr/>
              <a:t>22/10/2019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47CA69-5868-440C-B02A-50481068E65D}" type="datetime1">
              <a:rPr lang="es-AR" smtClean="0"/>
              <a:pPr/>
              <a:t>22/10/2019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488832" cy="2593975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b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Bookman Old Style" pitchFamily="18" charset="0"/>
              </a:rPr>
              <a:t>Sonia Rueda </a:t>
            </a:r>
            <a: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Herencia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y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Polimorfismo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</a:br>
            <a:endParaRPr lang="es-AR" sz="44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6461760" cy="1066800"/>
          </a:xfrm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  <a:buClrTx/>
            </a:pP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Departamento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de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Ciencias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Ingeniería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</a:t>
            </a:r>
          </a:p>
          <a:p>
            <a:pPr algn="ctr">
              <a:lnSpc>
                <a:spcPct val="70000"/>
              </a:lnSpc>
              <a:buClrTx/>
            </a:pP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de la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Computación</a:t>
            </a: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70000"/>
              </a:lnSpc>
              <a:buClrTx/>
            </a:pP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U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NIVERSIDAD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N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ACIONAL DEL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UR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 smtClean="0">
                <a:solidFill>
                  <a:srgbClr val="002060"/>
                </a:solidFill>
                <a:latin typeface="Bookman Old Style" pitchFamily="18" charset="0"/>
              </a:rPr>
              <a:t>2019</a:t>
            </a:r>
            <a:endParaRPr lang="en-US" altLang="es-AR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es-AR" sz="2400" dirty="0">
              <a:solidFill>
                <a:srgbClr val="00206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827584" y="188640"/>
            <a:ext cx="61024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spc="-100" dirty="0" err="1">
                <a:solidFill>
                  <a:srgbClr val="002060"/>
                </a:solidFill>
                <a:latin typeface="Bookman Old Style" pitchFamily="18" charset="0"/>
                <a:ea typeface="+mj-ea"/>
                <a:cs typeface="+mj-cs"/>
              </a:rPr>
              <a:t>Introducción</a:t>
            </a:r>
            <a:r>
              <a:rPr lang="en-US" sz="4400" b="1" spc="-100" dirty="0">
                <a:solidFill>
                  <a:srgbClr val="002060"/>
                </a:solidFill>
                <a:latin typeface="Bookman Old Style" pitchFamily="18" charset="0"/>
                <a:ea typeface="+mj-ea"/>
                <a:cs typeface="+mj-cs"/>
              </a:rPr>
              <a:t> a la </a:t>
            </a:r>
            <a:r>
              <a:rPr lang="en-US" sz="4400" b="1" spc="-100" dirty="0" err="1">
                <a:solidFill>
                  <a:srgbClr val="002060"/>
                </a:solidFill>
                <a:latin typeface="Bookman Old Style" pitchFamily="18" charset="0"/>
                <a:ea typeface="+mj-ea"/>
                <a:cs typeface="+mj-cs"/>
              </a:rPr>
              <a:t>Programación</a:t>
            </a:r>
            <a:r>
              <a:rPr lang="en-US" sz="4400" b="1" spc="-100" dirty="0">
                <a:solidFill>
                  <a:srgbClr val="002060"/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4400" b="1" spc="-100" dirty="0" err="1">
                <a:solidFill>
                  <a:srgbClr val="002060"/>
                </a:solidFill>
                <a:latin typeface="Bookman Old Style" pitchFamily="18" charset="0"/>
                <a:ea typeface="+mj-ea"/>
                <a:cs typeface="+mj-cs"/>
              </a:rPr>
              <a:t>Orientada</a:t>
            </a:r>
            <a:r>
              <a:rPr lang="en-US" sz="4400" b="1" spc="-100" dirty="0">
                <a:solidFill>
                  <a:srgbClr val="002060"/>
                </a:solidFill>
                <a:latin typeface="Bookman Old Style" pitchFamily="18" charset="0"/>
                <a:ea typeface="+mj-ea"/>
                <a:cs typeface="+mj-cs"/>
              </a:rPr>
              <a:t> a </a:t>
            </a:r>
            <a:r>
              <a:rPr lang="en-US" sz="4400" b="1" spc="-100" dirty="0" err="1">
                <a:solidFill>
                  <a:srgbClr val="002060"/>
                </a:solidFill>
                <a:latin typeface="Bookman Old Style" pitchFamily="18" charset="0"/>
                <a:ea typeface="+mj-ea"/>
                <a:cs typeface="+mj-cs"/>
              </a:rPr>
              <a:t>Objetos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483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19905"/>
              </p:ext>
            </p:extLst>
          </p:nvPr>
        </p:nvGraphicFramePr>
        <p:xfrm>
          <a:off x="1524000" y="1397000"/>
          <a:ext cx="6096000" cy="4336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84064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4064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84064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84064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56792"/>
            <a:ext cx="9048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104" y="3847293"/>
            <a:ext cx="648073" cy="62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646468"/>
            <a:ext cx="9048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556792"/>
            <a:ext cx="9048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4797152"/>
            <a:ext cx="1224136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036751"/>
            <a:ext cx="9048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2538983"/>
            <a:ext cx="1224136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076" y="2787219"/>
            <a:ext cx="640243" cy="64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711427"/>
            <a:ext cx="9525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4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018944"/>
            <a:ext cx="3636962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Contenedor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489297"/>
            <a:ext cx="3636962" cy="258777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dirty="0">
                <a:latin typeface="Arial" pitchFamily="34" charset="0"/>
                <a:cs typeface="Arial" pitchFamily="34" charset="0"/>
              </a:rPr>
              <a:t> de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instancia</a:t>
            </a:r>
            <a:r>
              <a:rPr lang="en-US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olumen:real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ensidad:real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&lt;&lt;constructor&gt;&gt;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Contenedor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v:real,d:real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onsultas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obtenerVolumen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():real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obtenerDensidad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():real</a:t>
            </a: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obtenerImpacto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():real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457200" y="4437112"/>
            <a:ext cx="3636962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Contaminante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457200" y="4873673"/>
            <a:ext cx="3636962" cy="198432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atributos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instancia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toxicidad:real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&lt;&lt;constructor&gt;&gt;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Contaminante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v,d,t:reall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onsultas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obtenerToxicidad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():real</a:t>
            </a: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obtenerImpacto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():real</a:t>
            </a:r>
          </a:p>
        </p:txBody>
      </p:sp>
      <p:sp>
        <p:nvSpPr>
          <p:cNvPr id="10" name="9 Flecha izquierda"/>
          <p:cNvSpPr/>
          <p:nvPr/>
        </p:nvSpPr>
        <p:spPr>
          <a:xfrm rot="5400000">
            <a:off x="1981750" y="4143184"/>
            <a:ext cx="307130" cy="280732"/>
          </a:xfrm>
          <a:prstGeom prst="leftArrow">
            <a:avLst>
              <a:gd name="adj1" fmla="val 0"/>
              <a:gd name="adj2" fmla="val 582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sz="2400"/>
          </a:p>
        </p:txBody>
      </p:sp>
      <p:sp>
        <p:nvSpPr>
          <p:cNvPr id="11" name="Rectangle 5"/>
          <p:cNvSpPr/>
          <p:nvPr/>
        </p:nvSpPr>
        <p:spPr>
          <a:xfrm>
            <a:off x="4683347" y="1002514"/>
            <a:ext cx="3921100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Terreno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4683346" y="1439075"/>
            <a:ext cx="3921101" cy="343459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dirty="0">
                <a:latin typeface="Arial" pitchFamily="34" charset="0"/>
                <a:cs typeface="Arial" pitchFamily="34" charset="0"/>
              </a:rPr>
              <a:t> de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instancia</a:t>
            </a:r>
            <a:r>
              <a:rPr lang="en-US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 [][]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Contenedor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&lt;&lt;constructor&gt;&gt;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Terreno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n:entero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comandos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olocar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c:Contenedor,f,c:entero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retirar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f.c:entero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Contenedor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onsultas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hayContenedor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f,c:entero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boolean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impactoTerreno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():real</a:t>
            </a:r>
          </a:p>
        </p:txBody>
      </p:sp>
      <p:sp>
        <p:nvSpPr>
          <p:cNvPr id="14" name="13 Flecha izquierda"/>
          <p:cNvSpPr/>
          <p:nvPr/>
        </p:nvSpPr>
        <p:spPr>
          <a:xfrm>
            <a:off x="4139952" y="1181306"/>
            <a:ext cx="576065" cy="280732"/>
          </a:xfrm>
          <a:prstGeom prst="leftArrow">
            <a:avLst>
              <a:gd name="adj1" fmla="val 0"/>
              <a:gd name="adj2" fmla="val 5829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sz="2400"/>
          </a:p>
        </p:txBody>
      </p:sp>
    </p:spTree>
    <p:extLst>
      <p:ext uri="{BB962C8B-B14F-4D97-AF65-F5344CB8AC3E}">
        <p14:creationId xmlns:p14="http://schemas.microsoft.com/office/powerpoint/2010/main" val="167150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11560" y="1162822"/>
            <a:ext cx="7465640" cy="526297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lass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Contenedor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atributos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instancia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rotected float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volumen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protected float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densidad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//constructor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ublic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Contenedor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(float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v,float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d){</a:t>
            </a:r>
          </a:p>
          <a:p>
            <a:pPr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volumen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v;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densidad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d;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consultas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ublic float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obtenerVolumen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volumen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pPr>
              <a:defRPr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float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obtenerDensidad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densidad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0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11560" y="1162822"/>
            <a:ext cx="7465640" cy="138499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obtenerImpacto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volumen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densidad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/2;}</a:t>
            </a:r>
          </a:p>
          <a:p>
            <a:pPr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27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11560" y="1052736"/>
            <a:ext cx="7465640" cy="489364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Contaminante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Contenedor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atributos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de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instancia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protected float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toxicidad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//constructor</a:t>
            </a:r>
          </a:p>
          <a:p>
            <a:pPr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Contaminante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(float 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float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d,float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t){</a:t>
            </a:r>
          </a:p>
          <a:p>
            <a:pPr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super(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v,d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toxicidad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t;</a:t>
            </a:r>
          </a:p>
          <a:p>
            <a:pPr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consultas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ublic float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obtenerToxicidad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 </a:t>
            </a:r>
          </a:p>
          <a:p>
            <a:pPr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toxicidad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49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11560" y="1052736"/>
            <a:ext cx="7465640" cy="181588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obtenerImpacto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float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super.obtenerImpacto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toxicidad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34380" y="5373216"/>
            <a:ext cx="7620000" cy="129397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/>
              <a:t>La consulta </a:t>
            </a:r>
            <a:r>
              <a:rPr lang="es-AR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obtenerImpacto</a:t>
            </a:r>
            <a:r>
              <a:rPr lang="es-AR" sz="2800" dirty="0" smtClean="0"/>
              <a:t> en la clase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Contaminante</a:t>
            </a:r>
            <a:r>
              <a:rPr lang="es-AR" sz="2800" dirty="0" smtClean="0"/>
              <a:t> redefine y usa a la consulta definida en la clase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Contenedor</a:t>
            </a:r>
            <a:r>
              <a:rPr lang="es-AR" sz="2800" dirty="0" smtClean="0"/>
              <a:t>.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44381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34380" y="3933056"/>
            <a:ext cx="7465640" cy="163121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Contaminante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Contenedor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ublic String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defRPr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super.toString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()+” “+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toxicidad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defRPr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11560" y="1628800"/>
            <a:ext cx="7465640" cy="163121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Contenedor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ublic String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defRPr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volumen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+” “+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densidad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defRPr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0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11560" y="1162822"/>
            <a:ext cx="7465640" cy="224676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Terreno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atributos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de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instancia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Contenedor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[][]T ;</a:t>
            </a:r>
          </a:p>
          <a:p>
            <a:pPr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//constructor</a:t>
            </a:r>
          </a:p>
          <a:p>
            <a:pPr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Terreno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 = new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Contenedor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[n][n];</a:t>
            </a:r>
          </a:p>
          <a:p>
            <a:pPr>
              <a:defRPr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34380" y="3789040"/>
            <a:ext cx="76200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/>
              <a:t>El arreglo T es una </a:t>
            </a:r>
            <a:r>
              <a:rPr lang="es-AR" sz="2800" b="1" dirty="0" smtClean="0"/>
              <a:t>estructura de datos polimórfica</a:t>
            </a:r>
            <a:r>
              <a:rPr lang="es-AR" sz="2800" dirty="0" smtClean="0"/>
              <a:t>, los elementos pueden ser referencias a objetos de la clase </a:t>
            </a:r>
            <a:r>
              <a:rPr 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Contenedor</a:t>
            </a:r>
            <a:r>
              <a:rPr lang="es-AR" sz="2800" dirty="0" smtClean="0"/>
              <a:t> o de la clase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Contaminante</a:t>
            </a:r>
            <a:r>
              <a:rPr lang="es-AR" sz="2800" dirty="0" smtClean="0"/>
              <a:t>, que especializa a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Contenedor</a:t>
            </a:r>
            <a:r>
              <a:rPr lang="es-AR" sz="2800" dirty="0" smtClean="0"/>
              <a:t>.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83703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11560" y="1162822"/>
            <a:ext cx="7776864" cy="409342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comandos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colocar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Contenedor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con,int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c){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Requiere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posición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válida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T[f][c]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defRPr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Contenedor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retirar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c){</a:t>
            </a:r>
          </a:p>
          <a:p>
            <a:pPr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Requiere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posición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válida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Contenedor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con;</a:t>
            </a:r>
          </a:p>
          <a:p>
            <a:pPr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T[f][c];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T[f][c] = null;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con;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34380" y="5256250"/>
            <a:ext cx="7620000" cy="12939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/>
              <a:t>El comando </a:t>
            </a:r>
            <a:r>
              <a:rPr 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colocar</a:t>
            </a:r>
            <a:r>
              <a:rPr lang="es-AR" sz="2800" dirty="0" smtClean="0"/>
              <a:t> es un </a:t>
            </a:r>
            <a:r>
              <a:rPr lang="es-AR" sz="2800" b="1" dirty="0" smtClean="0"/>
              <a:t>método polimórfico</a:t>
            </a:r>
            <a:r>
              <a:rPr lang="es-AR" sz="2800" dirty="0" smtClean="0"/>
              <a:t>, recibe como parámetro a una </a:t>
            </a:r>
            <a:r>
              <a:rPr lang="es-AR" sz="2800" b="1" dirty="0" smtClean="0"/>
              <a:t>variable polimórfica</a:t>
            </a:r>
            <a:r>
              <a:rPr lang="es-AR" sz="2800" dirty="0" smtClean="0"/>
              <a:t>.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69412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11560" y="1162822"/>
            <a:ext cx="7704856" cy="144655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consultas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hayContenedor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f,int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c){</a:t>
            </a: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T[f][c] != null;</a:t>
            </a: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78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Programación Orientada a Objetos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spcBef>
                <a:spcPct val="50000"/>
              </a:spcBef>
              <a:buNone/>
            </a:pPr>
            <a:r>
              <a:rPr lang="es-ES" altLang="es-AR" sz="2800" dirty="0" smtClean="0"/>
              <a:t>Un lenguaje de programación orientado a objetos debe soportar los siguientes conceptos:</a:t>
            </a:r>
            <a:endParaRPr lang="es-ES" altLang="es-AR" sz="28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altLang="es-AR" sz="2800" b="1" dirty="0"/>
              <a:t> Abstracción de datos y  encapsulamiento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altLang="es-AR" sz="2800" b="1" dirty="0"/>
              <a:t> Herencia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altLang="es-AR" sz="2800" b="1" dirty="0"/>
              <a:t> Polimorfismo y  ligadura </a:t>
            </a:r>
            <a:r>
              <a:rPr lang="es-ES" altLang="es-AR" sz="2800" b="1" dirty="0" smtClean="0"/>
              <a:t>dinámica</a:t>
            </a:r>
            <a:endParaRPr lang="es-ES" altLang="es-AR" sz="2800" b="1" dirty="0"/>
          </a:p>
          <a:p>
            <a:pPr marL="114300" indent="0">
              <a:spcBef>
                <a:spcPct val="50000"/>
              </a:spcBef>
              <a:buNone/>
            </a:pPr>
            <a:r>
              <a:rPr lang="es-ES" altLang="es-AR" sz="2800" dirty="0"/>
              <a:t>Java brinda </a:t>
            </a:r>
            <a:r>
              <a:rPr lang="es-ES" altLang="es-AR" sz="2800" dirty="0" smtClean="0"/>
              <a:t>recursos para soportar todos </a:t>
            </a:r>
            <a:r>
              <a:rPr lang="es-ES" altLang="es-AR" sz="2800" dirty="0"/>
              <a:t>estos conceptos</a:t>
            </a:r>
            <a:r>
              <a:rPr lang="es-ES" altLang="es-AR" sz="2800" dirty="0" smtClean="0"/>
              <a:t>.</a:t>
            </a:r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8684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052736"/>
            <a:ext cx="3636962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Contenedor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489297"/>
            <a:ext cx="3636962" cy="258777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dirty="0">
                <a:latin typeface="Arial" pitchFamily="34" charset="0"/>
                <a:cs typeface="Arial" pitchFamily="34" charset="0"/>
              </a:rPr>
              <a:t> de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instancia</a:t>
            </a:r>
            <a:r>
              <a:rPr lang="en-US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olumen:real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ensidad:real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&lt;&lt;constructor&gt;&gt;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Contenedor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v:real,d:real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onsultas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obtenerVolumen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():real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obtenerDensidad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():real</a:t>
            </a: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obtenerImpacto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():real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457200" y="4437112"/>
            <a:ext cx="3636962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Contaminante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457200" y="4873673"/>
            <a:ext cx="3636962" cy="198432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atributos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instancia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toxicidad:real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&lt;&lt;constructor&gt;&gt;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Contaminante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v,d,t:reall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onsultas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obtenerToxicidad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():real</a:t>
            </a: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obtenerImpacto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():real</a:t>
            </a:r>
          </a:p>
        </p:txBody>
      </p:sp>
      <p:sp>
        <p:nvSpPr>
          <p:cNvPr id="10" name="9 Flecha izquierda"/>
          <p:cNvSpPr/>
          <p:nvPr/>
        </p:nvSpPr>
        <p:spPr>
          <a:xfrm rot="5400000">
            <a:off x="1981750" y="4143184"/>
            <a:ext cx="307130" cy="280732"/>
          </a:xfrm>
          <a:prstGeom prst="leftArrow">
            <a:avLst>
              <a:gd name="adj1" fmla="val 0"/>
              <a:gd name="adj2" fmla="val 582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sz="2400"/>
          </a:p>
        </p:txBody>
      </p:sp>
      <p:sp>
        <p:nvSpPr>
          <p:cNvPr id="11" name="Rectangle 5"/>
          <p:cNvSpPr/>
          <p:nvPr/>
        </p:nvSpPr>
        <p:spPr>
          <a:xfrm>
            <a:off x="4683347" y="1002514"/>
            <a:ext cx="3921100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Terreno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4683346" y="1439075"/>
            <a:ext cx="3921101" cy="343459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dirty="0">
                <a:latin typeface="Arial" pitchFamily="34" charset="0"/>
                <a:cs typeface="Arial" pitchFamily="34" charset="0"/>
              </a:rPr>
              <a:t> de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instancia</a:t>
            </a:r>
            <a:r>
              <a:rPr lang="en-US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 [][]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Contenedor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&lt;&lt;constructor&gt;&gt;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Terreno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n:entero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comandos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olocar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c:Contenedor,f,c:entero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retirar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f.c:entero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Contenedor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onsultas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hayContenedor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f,c:entero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boolean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impactoTerreno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():real</a:t>
            </a:r>
          </a:p>
        </p:txBody>
      </p:sp>
      <p:sp>
        <p:nvSpPr>
          <p:cNvPr id="14" name="13 Flecha izquierda"/>
          <p:cNvSpPr/>
          <p:nvPr/>
        </p:nvSpPr>
        <p:spPr>
          <a:xfrm>
            <a:off x="4139952" y="1181306"/>
            <a:ext cx="576065" cy="280732"/>
          </a:xfrm>
          <a:prstGeom prst="leftArrow">
            <a:avLst>
              <a:gd name="adj1" fmla="val 0"/>
              <a:gd name="adj2" fmla="val 5829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sz="2400"/>
          </a:p>
        </p:txBody>
      </p:sp>
    </p:spTree>
    <p:extLst>
      <p:ext uri="{BB962C8B-B14F-4D97-AF65-F5344CB8AC3E}">
        <p14:creationId xmlns:p14="http://schemas.microsoft.com/office/powerpoint/2010/main" val="1766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11560" y="1162822"/>
            <a:ext cx="7704856" cy="310854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impactoTerreno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float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impacto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T.length;i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T.length;j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if (T[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 != null)</a:t>
            </a: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impacto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T[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][j].</a:t>
            </a:r>
            <a:r>
              <a:rPr lang="en-US" sz="2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obtenerImpacto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impacto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defRPr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34380" y="5256250"/>
            <a:ext cx="7620000" cy="129397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/>
              <a:t>La ligadura entre el mensaje y el método  </a:t>
            </a:r>
            <a:r>
              <a:rPr lang="es-AR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obtenerImpacto</a:t>
            </a:r>
            <a:r>
              <a:rPr lang="es-AR" sz="2800" dirty="0" smtClean="0"/>
              <a:t> es </a:t>
            </a:r>
            <a:r>
              <a:rPr lang="es-AR" sz="2800" b="1" dirty="0" smtClean="0"/>
              <a:t>dinámica</a:t>
            </a:r>
            <a:r>
              <a:rPr lang="es-AR" sz="2800" dirty="0" smtClean="0"/>
              <a:t>, se resuelve en ejecución y depende de la clase del objeto.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54970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678352" y="1271450"/>
            <a:ext cx="4541720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Terreno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678352" y="1708010"/>
            <a:ext cx="4541720" cy="467331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 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instancia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 [][]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Contenedor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&lt;&lt;constructor&gt;&gt;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Terreno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n:entero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comandos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olocar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c:Contenedor,f,c:entero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retirar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f,c:entero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Contenedor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onsultas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hayContenedor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f,c:entero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boolean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impactoTerreno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():real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mayorToxicidad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():real</a:t>
            </a:r>
          </a:p>
          <a:p>
            <a:pPr>
              <a:defRPr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975448" y="5013176"/>
            <a:ext cx="3816424" cy="9685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ysClr val="windowText" lastClr="000000"/>
                </a:solidFill>
              </a:rPr>
              <a:t>Computa la mayor toxicidad entre los contenedores contaminantes. Si no se registra toxicidad retorna 0. </a:t>
            </a:r>
            <a:endParaRPr lang="es-AR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58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11560" y="1162822"/>
            <a:ext cx="7704856" cy="378565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consultas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float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mayorToxicidad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float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mayor=0;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T.length;i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T.length;j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if (T[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 !=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</a:p>
          <a:p>
            <a:pPr>
              <a:defRPr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T[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j].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obtenerToxicidad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mayor)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mayor = T[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][j].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obtenerToxicidad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mayor;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defRPr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34380" y="5256250"/>
            <a:ext cx="7620000" cy="129397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/>
              <a:t>El compilador reporta un error porque no puede asegurar que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T[i][j] </a:t>
            </a:r>
            <a:r>
              <a:rPr lang="es-AR" sz="2800" dirty="0" smtClean="0"/>
              <a:t>pueda recibir el mensaje </a:t>
            </a:r>
            <a:r>
              <a:rPr lang="es-AR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obtenerToxicidad</a:t>
            </a:r>
            <a:r>
              <a:rPr lang="es-AR" sz="2800" dirty="0" smtClean="0"/>
              <a:t>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6966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11560" y="1162822"/>
            <a:ext cx="7704856" cy="480131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consultas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float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mayorToxicidad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float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mayor=0;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Contaminante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T.length;i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T.length;j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if (T[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 !=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null)</a:t>
            </a: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T[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][j] 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Contaminante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c = 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Contaminante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T[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][j];</a:t>
            </a:r>
          </a:p>
          <a:p>
            <a:pPr>
              <a:defRPr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if (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obtenerToxicidad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mayor)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mayor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obtenerToxicidad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mayor;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defRPr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52400" y="5733256"/>
            <a:ext cx="7620000" cy="129397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/>
              <a:t>La solución es correcta pero no respeta las recomendaciones de la programación orientada a objetos.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81031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11560" y="1162822"/>
            <a:ext cx="7704856" cy="43088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T[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][j] 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Contaminante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11560" y="1844824"/>
            <a:ext cx="7620000" cy="12939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/>
              <a:t>Computa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s-AR" sz="2800" dirty="0" smtClean="0"/>
              <a:t> si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T[i][j] </a:t>
            </a:r>
            <a:r>
              <a:rPr lang="es-AR" sz="2800" dirty="0" smtClean="0"/>
              <a:t>mantiene una referencia a un objeto de clase </a:t>
            </a:r>
            <a:r>
              <a:rPr 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Contaminante</a:t>
            </a:r>
            <a:r>
              <a:rPr lang="es-AR" sz="2800" dirty="0" smtClean="0"/>
              <a:t>.</a:t>
            </a:r>
            <a:endParaRPr lang="es-AR" sz="2800" dirty="0"/>
          </a:p>
        </p:txBody>
      </p:sp>
      <p:sp>
        <p:nvSpPr>
          <p:cNvPr id="5" name="4 Rectángulo"/>
          <p:cNvSpPr/>
          <p:nvPr/>
        </p:nvSpPr>
        <p:spPr>
          <a:xfrm>
            <a:off x="611560" y="2926105"/>
            <a:ext cx="7704856" cy="43088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Contaminante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T[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][j];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539552" y="3575187"/>
            <a:ext cx="7620000" cy="12939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/>
              <a:t>La asignación es válida porque el </a:t>
            </a:r>
            <a:r>
              <a:rPr lang="es-AR" sz="2800" b="1" dirty="0" smtClean="0"/>
              <a:t>casting</a:t>
            </a:r>
            <a:r>
              <a:rPr lang="es-AR" sz="2800" dirty="0" smtClean="0"/>
              <a:t> relaja el control del compilador. </a:t>
            </a:r>
            <a:endParaRPr lang="es-AR" sz="28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52400" y="5373216"/>
            <a:ext cx="7620000" cy="12939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/>
              <a:t>El mensaje es válido porque el tipo estático de c es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Contaminante</a:t>
            </a:r>
            <a:r>
              <a:rPr lang="es-AR" sz="2800" dirty="0" smtClean="0"/>
              <a:t>. </a:t>
            </a:r>
            <a:endParaRPr lang="es-AR" sz="2800" dirty="0"/>
          </a:p>
        </p:txBody>
      </p:sp>
      <p:sp>
        <p:nvSpPr>
          <p:cNvPr id="8" name="7 Rectángulo"/>
          <p:cNvSpPr/>
          <p:nvPr/>
        </p:nvSpPr>
        <p:spPr>
          <a:xfrm>
            <a:off x="611560" y="4653716"/>
            <a:ext cx="7704856" cy="43088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mayor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obtenerToxicidad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6690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11560" y="1162822"/>
            <a:ext cx="7704856" cy="415498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consultas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float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mayorToxicidad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float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mayor=0;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Contaminante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T.length;i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T.length;j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if (T[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 !=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null){</a:t>
            </a: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c = 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Contaminante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T[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][j];</a:t>
            </a:r>
          </a:p>
          <a:p>
            <a:pPr>
              <a:defRPr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if (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obtenerToxicidad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mayor)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mayor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obtenerToxicidad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mayor;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34380" y="5256250"/>
            <a:ext cx="7620000" cy="129397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/>
              <a:t>El compilador no reporta error pero la ejecución terminará anormalmente, si la tabla contiene referencias a contenedores que no son contaminantes.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54984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678352" y="1271450"/>
            <a:ext cx="4541720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Terreno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678352" y="1708010"/>
            <a:ext cx="4541720" cy="467331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atributos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 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instancia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 [][]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Contenedor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&lt;&lt;constructor&gt;&gt;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Terreno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n:entero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comandos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olocar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c:Contenedor,f,c:entero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retirar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f,c:entero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Contenedor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onsultas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hayContenedor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f,c:entero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boolean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impactoTerreno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():real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mayorToxicidad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():real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filasMellizas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otro:Terreno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boolean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932040" y="4437113"/>
            <a:ext cx="3816424" cy="22322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 smtClean="0">
                <a:solidFill>
                  <a:sysClr val="windowText" lastClr="000000"/>
                </a:solidFill>
              </a:rPr>
              <a:t>Computa true sí y solo sí el terreno que recibe el mensaje y el terreno otro tienen alguna fila con contenedores dispuestos en las mismas posiciones o ningún contenedor.</a:t>
            </a:r>
          </a:p>
          <a:p>
            <a:r>
              <a:rPr lang="es-AR" dirty="0" smtClean="0">
                <a:solidFill>
                  <a:sysClr val="windowText" lastClr="000000"/>
                </a:solidFill>
              </a:rPr>
              <a:t>Requiere que los dos terrenos tengan la misma cantidad de filas y columnas</a:t>
            </a:r>
            <a:endParaRPr lang="es-AR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3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493856"/>
              </p:ext>
            </p:extLst>
          </p:nvPr>
        </p:nvGraphicFramePr>
        <p:xfrm>
          <a:off x="1081186" y="1561089"/>
          <a:ext cx="2903984" cy="216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2032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346" y="1700392"/>
            <a:ext cx="360040" cy="34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029" y="2122192"/>
            <a:ext cx="515723" cy="49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144225"/>
            <a:ext cx="360040" cy="34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435" y="3320740"/>
            <a:ext cx="487071" cy="34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035" y="1647052"/>
            <a:ext cx="487070" cy="23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894" y="3154824"/>
            <a:ext cx="509492" cy="5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082" y="2057099"/>
            <a:ext cx="558940" cy="56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718673"/>
              </p:ext>
            </p:extLst>
          </p:nvPr>
        </p:nvGraphicFramePr>
        <p:xfrm>
          <a:off x="4634308" y="1535149"/>
          <a:ext cx="2903984" cy="216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2032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160" y="1618650"/>
            <a:ext cx="360040" cy="34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545" y="2118271"/>
            <a:ext cx="427021" cy="41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249" y="3238998"/>
            <a:ext cx="487071" cy="34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130" y="1659857"/>
            <a:ext cx="487070" cy="23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66" y="3238998"/>
            <a:ext cx="509492" cy="416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040" y="3212976"/>
            <a:ext cx="433192" cy="43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2 Marcador de contenido"/>
          <p:cNvSpPr txBox="1">
            <a:spLocks/>
          </p:cNvSpPr>
          <p:nvPr/>
        </p:nvSpPr>
        <p:spPr>
          <a:xfrm>
            <a:off x="534380" y="5256250"/>
            <a:ext cx="7620000" cy="12939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/>
              <a:t>La segunda fila hace que se verifique la propiedad </a:t>
            </a:r>
            <a:r>
              <a:rPr lang="es-AR" sz="2800" smtClean="0"/>
              <a:t>filasMellizas </a:t>
            </a:r>
            <a:endParaRPr lang="es-AR" sz="2800" dirty="0"/>
          </a:p>
        </p:txBody>
      </p:sp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730" y="2690962"/>
            <a:ext cx="433192" cy="43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530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536079"/>
              </p:ext>
            </p:extLst>
          </p:nvPr>
        </p:nvGraphicFramePr>
        <p:xfrm>
          <a:off x="1081186" y="1561089"/>
          <a:ext cx="2903984" cy="216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2032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346" y="1700392"/>
            <a:ext cx="360040" cy="34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029" y="2122192"/>
            <a:ext cx="515723" cy="49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144225"/>
            <a:ext cx="360040" cy="34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435" y="3320740"/>
            <a:ext cx="487071" cy="34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035" y="1647052"/>
            <a:ext cx="487070" cy="23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894" y="3154824"/>
            <a:ext cx="509492" cy="5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082" y="2057099"/>
            <a:ext cx="558940" cy="56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241696"/>
              </p:ext>
            </p:extLst>
          </p:nvPr>
        </p:nvGraphicFramePr>
        <p:xfrm>
          <a:off x="4634308" y="1535149"/>
          <a:ext cx="2903984" cy="216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2032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160" y="1618650"/>
            <a:ext cx="360040" cy="34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545" y="2118271"/>
            <a:ext cx="427021" cy="41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249" y="3238998"/>
            <a:ext cx="487071" cy="34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130" y="1659857"/>
            <a:ext cx="487070" cy="23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66" y="3238998"/>
            <a:ext cx="509492" cy="416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040" y="3212976"/>
            <a:ext cx="433192" cy="43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2 Marcador de contenido"/>
          <p:cNvSpPr txBox="1">
            <a:spLocks/>
          </p:cNvSpPr>
          <p:nvPr/>
        </p:nvSpPr>
        <p:spPr>
          <a:xfrm>
            <a:off x="534380" y="5256250"/>
            <a:ext cx="7620000" cy="12939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/>
              <a:t>La tercera fila hace que se verifique la propiedad </a:t>
            </a:r>
            <a:r>
              <a:rPr lang="es-AR" sz="2800" dirty="0" err="1" smtClean="0"/>
              <a:t>filasMellizas</a:t>
            </a:r>
            <a:r>
              <a:rPr lang="es-AR" sz="2800" dirty="0" smtClean="0"/>
              <a:t> </a:t>
            </a:r>
            <a:endParaRPr lang="es-AR" sz="2800" dirty="0"/>
          </a:p>
        </p:txBody>
      </p:sp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185" y="2145195"/>
            <a:ext cx="433192" cy="43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24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Abstracción de Datos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dirty="0"/>
              <a:t>En el diseño de una aplicación siguiendo la metodología de </a:t>
            </a:r>
            <a:r>
              <a:rPr lang="es-ES" altLang="es-AR" sz="2800" b="1" dirty="0"/>
              <a:t>abstracción de datos </a:t>
            </a:r>
            <a:r>
              <a:rPr lang="es-ES" altLang="es-AR" sz="2800" dirty="0"/>
              <a:t>los </a:t>
            </a:r>
            <a:r>
              <a:rPr lang="es-ES" altLang="es-AR" sz="2800" b="1" dirty="0"/>
              <a:t>objetos</a:t>
            </a:r>
            <a:r>
              <a:rPr lang="es-ES" altLang="es-AR" sz="2800" dirty="0"/>
              <a:t> son organizados en </a:t>
            </a:r>
            <a:r>
              <a:rPr lang="es-ES" altLang="es-AR" sz="2800" b="1" dirty="0"/>
              <a:t>clases</a:t>
            </a:r>
            <a:r>
              <a:rPr lang="es-ES" altLang="es-AR" sz="2800" dirty="0"/>
              <a:t> de acuerdo a sus atributos y comportamiento. 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s-ES" altLang="es-AR" sz="2800" dirty="0" smtClean="0"/>
              <a:t>Si las clases </a:t>
            </a:r>
            <a:r>
              <a:rPr lang="es-ES" altLang="es-AR" sz="2800" dirty="0"/>
              <a:t>encapsulan la representación de los atributos y la implementación del comportamiento </a:t>
            </a:r>
            <a:r>
              <a:rPr lang="es-ES" altLang="es-AR" sz="2800" dirty="0" smtClean="0"/>
              <a:t>definen </a:t>
            </a:r>
            <a:r>
              <a:rPr lang="es-ES" altLang="es-AR" sz="2800" i="1" dirty="0" smtClean="0"/>
              <a:t>tipos </a:t>
            </a:r>
            <a:r>
              <a:rPr lang="es-ES" altLang="es-AR" sz="2800" i="1" dirty="0"/>
              <a:t>de datos abstractos</a:t>
            </a:r>
            <a:r>
              <a:rPr lang="es-ES" altLang="es-AR" sz="2800" dirty="0"/>
              <a:t>. 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s-ES" altLang="es-AR" sz="2800" dirty="0"/>
              <a:t>La abstracción de datos tiene limitaciones para numerosas aplicaciones, en las cuales los objetos comparten algunos atributos o comportamiento, pero difieren en otros.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8458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376072"/>
              </p:ext>
            </p:extLst>
          </p:nvPr>
        </p:nvGraphicFramePr>
        <p:xfrm>
          <a:off x="1081186" y="1561089"/>
          <a:ext cx="2903984" cy="216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2032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929" y="1647052"/>
            <a:ext cx="360040" cy="34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029" y="2122192"/>
            <a:ext cx="515723" cy="49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144225"/>
            <a:ext cx="360040" cy="34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435" y="3320740"/>
            <a:ext cx="487071" cy="34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035" y="1647052"/>
            <a:ext cx="487070" cy="23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894" y="3154824"/>
            <a:ext cx="509492" cy="5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082" y="2057099"/>
            <a:ext cx="558940" cy="56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689199"/>
              </p:ext>
            </p:extLst>
          </p:nvPr>
        </p:nvGraphicFramePr>
        <p:xfrm>
          <a:off x="4634308" y="1535149"/>
          <a:ext cx="2903984" cy="216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2032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160" y="1618650"/>
            <a:ext cx="360040" cy="34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545" y="2118271"/>
            <a:ext cx="427021" cy="41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245" y="2708920"/>
            <a:ext cx="487071" cy="34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130" y="1659857"/>
            <a:ext cx="487070" cy="23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66" y="3238998"/>
            <a:ext cx="509492" cy="416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040" y="3212976"/>
            <a:ext cx="433192" cy="43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2 Marcador de contenido"/>
          <p:cNvSpPr txBox="1">
            <a:spLocks/>
          </p:cNvSpPr>
          <p:nvPr/>
        </p:nvSpPr>
        <p:spPr>
          <a:xfrm>
            <a:off x="534380" y="5256250"/>
            <a:ext cx="7620000" cy="12939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/>
              <a:t>No se verifica la propiedad</a:t>
            </a:r>
            <a:endParaRPr lang="es-AR" sz="2800" dirty="0"/>
          </a:p>
        </p:txBody>
      </p:sp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185" y="2145195"/>
            <a:ext cx="433192" cy="43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30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79339" y="1484784"/>
            <a:ext cx="7853636" cy="439248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Algoritmo </a:t>
            </a:r>
            <a:r>
              <a:rPr lang="es-A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filasMellizas</a:t>
            </a:r>
            <a:endParaRPr lang="es-A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s-A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ara cada fila y mientras no se encuentren dos filas 	mellizas</a:t>
            </a:r>
          </a:p>
          <a:p>
            <a:pPr marL="0" indent="0">
              <a:buFont typeface="Arial" pitchFamily="34" charset="0"/>
              <a:buNone/>
            </a:pP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para cada columna y mientras no encuentre dos 	celda 	tales que una es nula y la otra no</a:t>
            </a:r>
          </a:p>
          <a:p>
            <a:pPr marL="0" indent="0">
              <a:buFont typeface="Arial" pitchFamily="34" charset="0"/>
              <a:buNone/>
            </a:pP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avanzar en la columna</a:t>
            </a:r>
          </a:p>
          <a:p>
            <a:pPr marL="0" indent="0">
              <a:buFont typeface="Arial" pitchFamily="34" charset="0"/>
              <a:buNone/>
            </a:pPr>
            <a:endParaRPr lang="es-A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s-A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A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88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79339" y="1484784"/>
            <a:ext cx="7853636" cy="439248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Algoritmo </a:t>
            </a:r>
            <a:r>
              <a:rPr lang="es-A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filasMellizas</a:t>
            </a:r>
            <a:endParaRPr lang="es-A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s-A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s-A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A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 cada fila y mientras no se encuentren dos filas 	mellizas</a:t>
            </a:r>
          </a:p>
          <a:p>
            <a:pPr marL="0" indent="0">
              <a:buFont typeface="Arial" pitchFamily="34" charset="0"/>
              <a:buNone/>
            </a:pP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para cada columna y mientras no encuentre dos 	celda 	tales que una es nula y la otra no</a:t>
            </a:r>
          </a:p>
          <a:p>
            <a:pPr marL="0" indent="0">
              <a:buFont typeface="Arial" pitchFamily="34" charset="0"/>
              <a:buNone/>
            </a:pP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avanzar en la columna</a:t>
            </a:r>
          </a:p>
          <a:p>
            <a:pPr marL="0" indent="0">
              <a:buFont typeface="Arial" pitchFamily="34" charset="0"/>
              <a:buNone/>
            </a:pPr>
            <a:endParaRPr lang="es-A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s-A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A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79858" y="5229200"/>
            <a:ext cx="7853636" cy="12961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>
                <a:cs typeface="Arial" panose="020B0604020202020204" pitchFamily="34" charset="0"/>
              </a:rPr>
              <a:t>Comienza asumiendo que no hay filas mellizas y para cuando encuentra dos filas melliza. </a:t>
            </a:r>
            <a:endParaRPr lang="es-AR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45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79339" y="1484784"/>
            <a:ext cx="7853636" cy="439248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Algoritmo </a:t>
            </a:r>
            <a:r>
              <a:rPr lang="es-A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filasMellizas</a:t>
            </a:r>
            <a:endParaRPr lang="es-A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s-A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ara cada fila y mientras no se encuentren dos filas 	mellizas</a:t>
            </a:r>
          </a:p>
          <a:p>
            <a:pPr marL="0" indent="0">
              <a:buFont typeface="Arial" pitchFamily="34" charset="0"/>
              <a:buNone/>
            </a:pPr>
            <a:r>
              <a:rPr lang="es-A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para cada columna y mientras no encuentre dos 	celda 	tales que una es nula y la otra no</a:t>
            </a:r>
          </a:p>
          <a:p>
            <a:pPr marL="0" indent="0">
              <a:buFont typeface="Arial" pitchFamily="34" charset="0"/>
              <a:buNone/>
            </a:pP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avanzar en la columna</a:t>
            </a:r>
          </a:p>
          <a:p>
            <a:pPr marL="0" indent="0">
              <a:buFont typeface="Arial" pitchFamily="34" charset="0"/>
              <a:buNone/>
            </a:pPr>
            <a:endParaRPr lang="es-A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s-A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A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79858" y="5229200"/>
            <a:ext cx="7853636" cy="12961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>
                <a:cs typeface="Arial" panose="020B0604020202020204" pitchFamily="34" charset="0"/>
              </a:rPr>
              <a:t>Comienza asumiendo que las filas son mellizas y para cuando decide que no lo son. </a:t>
            </a:r>
            <a:endParaRPr lang="es-AR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95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11560" y="1162822"/>
            <a:ext cx="7704856" cy="449353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consultas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filasMellizas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Terreno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otro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mellizas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=false;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T.length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&amp;&amp;          		      !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mellizas;i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>
              <a:defRPr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mellizas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=true;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T.length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 			           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mellizas;j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mellizas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(T[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][j] == null &amp;&amp;</a:t>
            </a: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!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otro.hayContenedor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))||</a:t>
            </a:r>
          </a:p>
          <a:p>
            <a:pPr>
              <a:defRPr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(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 null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</a:p>
          <a:p>
            <a:pPr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otro.hayContenedor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));}</a:t>
            </a:r>
          </a:p>
          <a:p>
            <a:pPr>
              <a:defRPr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mellizas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62780" y="5661248"/>
            <a:ext cx="7853636" cy="129397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800" dirty="0" smtClean="0"/>
              <a:t>Observemos que </a:t>
            </a:r>
            <a:r>
              <a:rPr 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s-AR" sz="2800" dirty="0" smtClean="0"/>
              <a:t>es un arreglo de dos dimensiones, la variable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otro</a:t>
            </a:r>
            <a:r>
              <a:rPr lang="es-AR" sz="2800" dirty="0" smtClean="0"/>
              <a:t> mantiene una referencia a un objeto de clase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Terreno</a:t>
            </a:r>
            <a:r>
              <a:rPr lang="es-AR" sz="2800" dirty="0" smtClean="0"/>
              <a:t>.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8825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Herencia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altLang="es-AR" sz="2800" dirty="0"/>
              <a:t>En el diseño de una aplicación siguiendo el </a:t>
            </a:r>
            <a:r>
              <a:rPr lang="es-ES" altLang="es-AR" sz="2800" b="1" dirty="0"/>
              <a:t>paradigma orientado a objetos </a:t>
            </a:r>
            <a:r>
              <a:rPr lang="es-ES" altLang="es-AR" sz="2800" dirty="0"/>
              <a:t>las </a:t>
            </a:r>
            <a:r>
              <a:rPr lang="es-ES" altLang="es-AR" sz="2800" b="1" dirty="0"/>
              <a:t>clases</a:t>
            </a:r>
            <a:r>
              <a:rPr lang="es-ES" altLang="es-AR" sz="2800" dirty="0"/>
              <a:t> son organizadas de acuerdo a sus atributos y comportamiento. 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s-ES" altLang="es-AR" sz="2800" dirty="0" smtClean="0"/>
              <a:t>La herencia es un mecanismo que permite establecer una relación de </a:t>
            </a:r>
            <a:r>
              <a:rPr lang="es-ES" altLang="es-AR" sz="2800" b="1" dirty="0" smtClean="0"/>
              <a:t>generalización-especialización</a:t>
            </a:r>
            <a:r>
              <a:rPr lang="es-ES" altLang="es-AR" sz="2800" dirty="0" smtClean="0"/>
              <a:t> entre las clases que conforman un sistema. 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s-ES" altLang="es-AR" sz="2800" dirty="0" smtClean="0"/>
              <a:t>Cuando la herencia es </a:t>
            </a:r>
            <a:r>
              <a:rPr lang="es-ES" altLang="es-AR" sz="2800" b="1" dirty="0" smtClean="0"/>
              <a:t>simple</a:t>
            </a:r>
            <a:r>
              <a:rPr lang="es-ES" altLang="es-AR" sz="2800" dirty="0" smtClean="0"/>
              <a:t> la organización es </a:t>
            </a:r>
            <a:r>
              <a:rPr lang="es-ES" altLang="es-AR" sz="2800" b="1" dirty="0" smtClean="0"/>
              <a:t>jerárquica</a:t>
            </a:r>
            <a:r>
              <a:rPr lang="es-ES" altLang="es-AR" sz="2800" dirty="0" smtClean="0"/>
              <a:t> y las clases se estructuran como un </a:t>
            </a:r>
            <a:r>
              <a:rPr lang="es-ES" altLang="es-AR" sz="2800" b="1" dirty="0" smtClean="0"/>
              <a:t>árbol</a:t>
            </a:r>
            <a:r>
              <a:rPr lang="es-ES" altLang="es-AR" sz="2800" dirty="0" smtClean="0"/>
              <a:t>.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s-ES" altLang="es-AR" sz="2800" dirty="0" smtClean="0"/>
              <a:t>Un </a:t>
            </a:r>
            <a:r>
              <a:rPr lang="es-ES" altLang="es-AR" sz="2800" dirty="0"/>
              <a:t>objeto que es instancia de una clase es también instancia de sus clases ancestro siguiendo la rama en el árbol.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6023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Polimorfismo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spcBef>
                <a:spcPct val="50000"/>
              </a:spcBef>
              <a:buNone/>
              <a:defRPr/>
            </a:pPr>
            <a:r>
              <a:rPr lang="en-US" sz="2800" dirty="0" smtClean="0"/>
              <a:t>El </a:t>
            </a:r>
            <a:r>
              <a:rPr lang="en-US" sz="2800" dirty="0" err="1" smtClean="0"/>
              <a:t>polimorfismo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mecanismo</a:t>
            </a:r>
            <a:r>
              <a:rPr lang="en-US" sz="2800" dirty="0" smtClean="0"/>
              <a:t> que </a:t>
            </a:r>
            <a:r>
              <a:rPr lang="en-US" sz="2800" dirty="0" err="1" smtClean="0"/>
              <a:t>permite</a:t>
            </a:r>
            <a:r>
              <a:rPr lang="en-US" sz="2800" dirty="0" smtClean="0"/>
              <a:t> que un </a:t>
            </a:r>
            <a:r>
              <a:rPr lang="en-US" sz="2800" dirty="0" err="1" smtClean="0"/>
              <a:t>mismo</a:t>
            </a:r>
            <a:r>
              <a:rPr lang="en-US" sz="2800" dirty="0" smtClean="0"/>
              <a:t> </a:t>
            </a:r>
            <a:r>
              <a:rPr lang="en-US" sz="2800" dirty="0" err="1" smtClean="0"/>
              <a:t>nombre</a:t>
            </a:r>
            <a:r>
              <a:rPr lang="en-US" sz="2800" dirty="0" smtClean="0"/>
              <a:t> </a:t>
            </a:r>
            <a:r>
              <a:rPr lang="en-US" sz="2800" dirty="0" err="1" smtClean="0"/>
              <a:t>pueda</a:t>
            </a:r>
            <a:r>
              <a:rPr lang="en-US" sz="2800" dirty="0" smtClean="0"/>
              <a:t> </a:t>
            </a:r>
            <a:r>
              <a:rPr lang="en-US" sz="2800" dirty="0" err="1" smtClean="0"/>
              <a:t>estar</a:t>
            </a:r>
            <a:r>
              <a:rPr lang="en-US" sz="2800" dirty="0" smtClean="0"/>
              <a:t> </a:t>
            </a:r>
            <a:r>
              <a:rPr lang="en-US" sz="2800" dirty="0" err="1" smtClean="0"/>
              <a:t>ligado</a:t>
            </a:r>
            <a:r>
              <a:rPr lang="en-US" sz="2800" dirty="0" smtClean="0"/>
              <a:t> a </a:t>
            </a:r>
            <a:r>
              <a:rPr lang="en-US" sz="2800" dirty="0" err="1" smtClean="0"/>
              <a:t>distintos</a:t>
            </a:r>
            <a:r>
              <a:rPr lang="en-US" sz="2800" dirty="0" smtClean="0"/>
              <a:t> </a:t>
            </a:r>
            <a:r>
              <a:rPr lang="en-US" sz="2800" dirty="0" err="1" smtClean="0"/>
              <a:t>significados</a:t>
            </a:r>
            <a:r>
              <a:rPr lang="en-US" sz="2800" dirty="0" smtClean="0"/>
              <a:t>.</a:t>
            </a:r>
          </a:p>
          <a:p>
            <a:pPr marL="114300" indent="0">
              <a:spcBef>
                <a:spcPct val="50000"/>
              </a:spcBef>
              <a:buNone/>
              <a:defRPr/>
            </a:pPr>
            <a:r>
              <a:rPr lang="en-US" sz="2800" dirty="0" err="1" smtClean="0"/>
              <a:t>Una</a:t>
            </a:r>
            <a:r>
              <a:rPr lang="en-US" sz="2800" b="1" dirty="0" smtClean="0"/>
              <a:t> </a:t>
            </a:r>
            <a:r>
              <a:rPr lang="en-US" sz="2800" b="1" dirty="0"/>
              <a:t>variable </a:t>
            </a:r>
            <a:r>
              <a:rPr lang="en-US" sz="2800" b="1" dirty="0" err="1"/>
              <a:t>polimórfica</a:t>
            </a:r>
            <a:r>
              <a:rPr lang="en-US" sz="2800" b="1" dirty="0"/>
              <a:t> </a:t>
            </a:r>
            <a:r>
              <a:rPr lang="en-US" sz="2800" dirty="0" err="1"/>
              <a:t>puede</a:t>
            </a:r>
            <a:r>
              <a:rPr lang="en-US" sz="2800" dirty="0"/>
              <a:t> </a:t>
            </a:r>
            <a:r>
              <a:rPr lang="en-US" sz="2800" dirty="0" err="1"/>
              <a:t>referenciar</a:t>
            </a:r>
            <a:r>
              <a:rPr lang="en-US" sz="2800" dirty="0"/>
              <a:t> a </a:t>
            </a:r>
            <a:r>
              <a:rPr lang="en-US" sz="2800" dirty="0" err="1"/>
              <a:t>objetos</a:t>
            </a:r>
            <a:r>
              <a:rPr lang="en-US" sz="2800" dirty="0"/>
              <a:t> de </a:t>
            </a:r>
            <a:r>
              <a:rPr lang="en-US" sz="2800" dirty="0" err="1"/>
              <a:t>diferentes</a:t>
            </a:r>
            <a:r>
              <a:rPr lang="en-US" sz="2800" dirty="0"/>
              <a:t> </a:t>
            </a:r>
            <a:r>
              <a:rPr lang="en-US" sz="2800" dirty="0" err="1"/>
              <a:t>clases</a:t>
            </a:r>
            <a:r>
              <a:rPr lang="en-US" sz="2800" dirty="0"/>
              <a:t>. </a:t>
            </a:r>
          </a:p>
          <a:p>
            <a:pPr marL="114300" indent="0">
              <a:spcBef>
                <a:spcPct val="50000"/>
              </a:spcBef>
              <a:buNone/>
              <a:defRPr/>
            </a:pP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b="1" dirty="0" err="1"/>
              <a:t>asignación</a:t>
            </a:r>
            <a:r>
              <a:rPr lang="en-US" sz="2800" b="1" dirty="0"/>
              <a:t> </a:t>
            </a:r>
            <a:r>
              <a:rPr lang="en-US" sz="2800" b="1" dirty="0" err="1"/>
              <a:t>polimórfica</a:t>
            </a:r>
            <a:r>
              <a:rPr lang="en-US" sz="2800" b="1" dirty="0"/>
              <a:t> </a:t>
            </a:r>
            <a:r>
              <a:rPr lang="en-US" sz="2800" dirty="0" err="1"/>
              <a:t>asocia</a:t>
            </a:r>
            <a:r>
              <a:rPr lang="en-US" sz="2800" dirty="0"/>
              <a:t> a </a:t>
            </a:r>
            <a:r>
              <a:rPr lang="en-US" sz="2800" dirty="0" err="1"/>
              <a:t>una</a:t>
            </a:r>
            <a:r>
              <a:rPr lang="en-US" sz="2800" dirty="0"/>
              <a:t> variable </a:t>
            </a:r>
            <a:r>
              <a:rPr lang="en-US" sz="2800" dirty="0" err="1"/>
              <a:t>declarada</a:t>
            </a:r>
            <a:r>
              <a:rPr lang="en-US" sz="2800" dirty="0"/>
              <a:t> de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clase</a:t>
            </a:r>
            <a:r>
              <a:rPr lang="en-US" sz="2800" dirty="0"/>
              <a:t> dada, un </a:t>
            </a:r>
            <a:r>
              <a:rPr lang="en-US" sz="2800" dirty="0" err="1"/>
              <a:t>objeto</a:t>
            </a:r>
            <a:r>
              <a:rPr lang="en-US" sz="2800" dirty="0"/>
              <a:t> de </a:t>
            </a:r>
            <a:r>
              <a:rPr lang="en-US" sz="2800" dirty="0" err="1" smtClean="0"/>
              <a:t>otra</a:t>
            </a:r>
            <a:r>
              <a:rPr lang="en-US" sz="2800" dirty="0" smtClean="0"/>
              <a:t> </a:t>
            </a:r>
            <a:r>
              <a:rPr lang="en-US" sz="2800" dirty="0" err="1" smtClean="0"/>
              <a:t>clase</a:t>
            </a:r>
            <a:r>
              <a:rPr lang="en-US" sz="2800" dirty="0" smtClean="0"/>
              <a:t>.</a:t>
            </a:r>
            <a:endParaRPr lang="en-US" sz="2800" dirty="0"/>
          </a:p>
          <a:p>
            <a:pPr marL="114300" indent="0">
              <a:spcBef>
                <a:spcPct val="50000"/>
              </a:spcBef>
              <a:buNone/>
              <a:defRPr/>
            </a:pPr>
            <a:r>
              <a:rPr lang="en-US" sz="2800" dirty="0"/>
              <a:t>Un </a:t>
            </a:r>
            <a:r>
              <a:rPr lang="en-US" sz="2800" b="1" dirty="0" err="1"/>
              <a:t>método</a:t>
            </a:r>
            <a:r>
              <a:rPr lang="en-US" sz="2800" b="1" dirty="0"/>
              <a:t> </a:t>
            </a:r>
            <a:r>
              <a:rPr lang="en-US" sz="2800" b="1" dirty="0" err="1"/>
              <a:t>polimórfico</a:t>
            </a:r>
            <a:r>
              <a:rPr lang="en-US" sz="2800" b="1" dirty="0"/>
              <a:t> </a:t>
            </a:r>
            <a:r>
              <a:rPr lang="en-US" sz="2800" dirty="0" err="1"/>
              <a:t>recibe</a:t>
            </a:r>
            <a:r>
              <a:rPr lang="en-US" sz="2800" dirty="0"/>
              <a:t> </a:t>
            </a:r>
            <a:r>
              <a:rPr lang="en-US" sz="2800" dirty="0" err="1"/>
              <a:t>como</a:t>
            </a:r>
            <a:r>
              <a:rPr lang="en-US" sz="2800" dirty="0"/>
              <a:t> </a:t>
            </a:r>
            <a:r>
              <a:rPr lang="en-US" sz="2800" dirty="0" err="1"/>
              <a:t>parámetros</a:t>
            </a:r>
            <a:r>
              <a:rPr lang="en-US" sz="2800" dirty="0"/>
              <a:t> a variables </a:t>
            </a:r>
            <a:r>
              <a:rPr lang="en-US" sz="2800" dirty="0" err="1"/>
              <a:t>polimórficas</a:t>
            </a:r>
            <a:r>
              <a:rPr lang="en-US" sz="2800" dirty="0"/>
              <a:t>. 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154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620000" cy="1143000"/>
          </a:xfrm>
        </p:spPr>
        <p:txBody>
          <a:bodyPr/>
          <a:lstStyle/>
          <a:p>
            <a:r>
              <a:rPr lang="es-AR" dirty="0" smtClean="0"/>
              <a:t>Pascal brinda una función polimórfica, cuál?</a:t>
            </a:r>
            <a:endParaRPr lang="es-A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461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Ligadura en Java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spcBef>
                <a:spcPct val="50000"/>
              </a:spcBef>
              <a:buNone/>
              <a:defRPr/>
            </a:pPr>
            <a:r>
              <a:rPr lang="en-US" sz="2800" dirty="0" smtClean="0"/>
              <a:t>La </a:t>
            </a:r>
            <a:r>
              <a:rPr lang="en-US" sz="2800" b="1" dirty="0" err="1" smtClean="0"/>
              <a:t>ligadura</a:t>
            </a:r>
            <a:r>
              <a:rPr lang="en-US" sz="2800" dirty="0" smtClean="0"/>
              <a:t> </a:t>
            </a:r>
            <a:r>
              <a:rPr lang="en-US" sz="2800" dirty="0" err="1" smtClean="0"/>
              <a:t>puede</a:t>
            </a:r>
            <a:r>
              <a:rPr lang="en-US" sz="2800" dirty="0" smtClean="0"/>
              <a:t> </a:t>
            </a:r>
            <a:r>
              <a:rPr lang="en-US" sz="2800" dirty="0" err="1" smtClean="0"/>
              <a:t>establecerse</a:t>
            </a:r>
            <a:r>
              <a:rPr lang="en-US" sz="2800" dirty="0" smtClean="0"/>
              <a:t> </a:t>
            </a:r>
            <a:r>
              <a:rPr lang="en-US" sz="2800" b="1" dirty="0" smtClean="0"/>
              <a:t>antes</a:t>
            </a:r>
            <a:r>
              <a:rPr lang="en-US" sz="2800" dirty="0" smtClean="0"/>
              <a:t> o </a:t>
            </a:r>
            <a:r>
              <a:rPr lang="en-US" sz="2800" b="1" dirty="0" err="1" smtClean="0"/>
              <a:t>durante</a:t>
            </a:r>
            <a:r>
              <a:rPr lang="en-US" sz="2800" dirty="0" smtClean="0"/>
              <a:t> la </a:t>
            </a:r>
            <a:r>
              <a:rPr lang="en-US" sz="2800" dirty="0" err="1" smtClean="0"/>
              <a:t>ejecución</a:t>
            </a:r>
            <a:r>
              <a:rPr lang="en-US" sz="2800" dirty="0" smtClean="0"/>
              <a:t>.</a:t>
            </a:r>
          </a:p>
          <a:p>
            <a:pPr marL="114300" indent="0">
              <a:spcBef>
                <a:spcPct val="50000"/>
              </a:spcBef>
              <a:buNone/>
              <a:defRPr/>
            </a:pPr>
            <a:r>
              <a:rPr lang="en-US" sz="2800" dirty="0" smtClean="0"/>
              <a:t>El </a:t>
            </a:r>
            <a:r>
              <a:rPr lang="en-US" sz="2800" b="1" dirty="0" err="1"/>
              <a:t>tipo</a:t>
            </a:r>
            <a:r>
              <a:rPr lang="en-US" sz="2800" b="1" dirty="0"/>
              <a:t> </a:t>
            </a:r>
            <a:r>
              <a:rPr lang="en-US" sz="2800" b="1" dirty="0" err="1"/>
              <a:t>estático</a:t>
            </a:r>
            <a:r>
              <a:rPr lang="en-US" sz="2800" b="1" dirty="0"/>
              <a:t> </a:t>
            </a:r>
            <a:r>
              <a:rPr lang="en-US" sz="2800" dirty="0"/>
              <a:t>de </a:t>
            </a:r>
            <a:r>
              <a:rPr lang="en-US" sz="2800" dirty="0" err="1"/>
              <a:t>una</a:t>
            </a:r>
            <a:r>
              <a:rPr lang="en-US" sz="2800" dirty="0"/>
              <a:t> variable </a:t>
            </a:r>
            <a:r>
              <a:rPr lang="en-US" sz="2800" dirty="0" err="1"/>
              <a:t>es</a:t>
            </a:r>
            <a:r>
              <a:rPr lang="en-US" sz="2800" dirty="0"/>
              <a:t> la </a:t>
            </a:r>
            <a:r>
              <a:rPr lang="en-US" sz="2800" dirty="0" err="1"/>
              <a:t>clase</a:t>
            </a:r>
            <a:r>
              <a:rPr lang="en-US" sz="2800" dirty="0"/>
              <a:t> </a:t>
            </a:r>
            <a:r>
              <a:rPr lang="en-US" sz="2800" dirty="0" smtClean="0"/>
              <a:t>que se </a:t>
            </a:r>
            <a:r>
              <a:rPr lang="en-US" sz="2800" dirty="0" err="1" smtClean="0"/>
              <a:t>liga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/>
              <a:t>la </a:t>
            </a:r>
            <a:r>
              <a:rPr lang="en-US" sz="2800" dirty="0" err="1" smtClean="0"/>
              <a:t>declaración</a:t>
            </a:r>
            <a:r>
              <a:rPr lang="en-US" sz="2800" dirty="0" smtClean="0"/>
              <a:t>, antes de la </a:t>
            </a:r>
            <a:r>
              <a:rPr lang="en-US" sz="2800" dirty="0" err="1" smtClean="0"/>
              <a:t>ejecución</a:t>
            </a:r>
            <a:r>
              <a:rPr lang="en-US" sz="2800" dirty="0" smtClean="0"/>
              <a:t>.</a:t>
            </a:r>
            <a:endParaRPr lang="en-US" sz="2800" dirty="0"/>
          </a:p>
          <a:p>
            <a:pPr marL="114300" indent="0">
              <a:spcBef>
                <a:spcPct val="50000"/>
              </a:spcBef>
              <a:buNone/>
              <a:defRPr/>
            </a:pPr>
            <a:r>
              <a:rPr lang="en-US" sz="2800" dirty="0"/>
              <a:t>El </a:t>
            </a:r>
            <a:r>
              <a:rPr lang="en-US" sz="2800" b="1" dirty="0" err="1"/>
              <a:t>tipo</a:t>
            </a:r>
            <a:r>
              <a:rPr lang="en-US" sz="2800" b="1" dirty="0"/>
              <a:t> </a:t>
            </a:r>
            <a:r>
              <a:rPr lang="en-US" sz="2800" b="1" dirty="0" err="1"/>
              <a:t>dinámico</a:t>
            </a:r>
            <a:r>
              <a:rPr lang="en-US" sz="2800" b="1" dirty="0"/>
              <a:t> </a:t>
            </a:r>
            <a:r>
              <a:rPr lang="en-US" sz="2800" dirty="0"/>
              <a:t>de </a:t>
            </a:r>
            <a:r>
              <a:rPr lang="en-US" sz="2800" dirty="0" err="1"/>
              <a:t>una</a:t>
            </a:r>
            <a:r>
              <a:rPr lang="en-US" sz="2800" dirty="0"/>
              <a:t> variable </a:t>
            </a:r>
            <a:r>
              <a:rPr lang="en-US" sz="2800" dirty="0" err="1"/>
              <a:t>es</a:t>
            </a:r>
            <a:r>
              <a:rPr lang="en-US" sz="2800" dirty="0"/>
              <a:t> la </a:t>
            </a:r>
            <a:r>
              <a:rPr lang="en-US" sz="2800" dirty="0" err="1"/>
              <a:t>clase</a:t>
            </a:r>
            <a:r>
              <a:rPr lang="en-US" sz="2800" dirty="0"/>
              <a:t> del </a:t>
            </a:r>
            <a:r>
              <a:rPr lang="en-US" sz="2800" dirty="0" err="1"/>
              <a:t>objeto</a:t>
            </a:r>
            <a:r>
              <a:rPr lang="en-US" sz="2800" dirty="0"/>
              <a:t> al que </a:t>
            </a:r>
            <a:r>
              <a:rPr lang="en-US" sz="2800" dirty="0" err="1"/>
              <a:t>está</a:t>
            </a:r>
            <a:r>
              <a:rPr lang="en-US" sz="2800" dirty="0"/>
              <a:t> </a:t>
            </a:r>
            <a:r>
              <a:rPr lang="en-US" sz="2800" dirty="0" err="1"/>
              <a:t>ligada</a:t>
            </a:r>
            <a:r>
              <a:rPr lang="en-US" sz="2800" dirty="0"/>
              <a:t> </a:t>
            </a:r>
            <a:r>
              <a:rPr lang="en-US" sz="2800" dirty="0" smtClean="0"/>
              <a:t>la variable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/>
              <a:t>ejecución</a:t>
            </a:r>
            <a:r>
              <a:rPr lang="en-US" sz="2800" dirty="0"/>
              <a:t>.</a:t>
            </a:r>
          </a:p>
          <a:p>
            <a:pPr marL="114300" indent="0">
              <a:spcBef>
                <a:spcPct val="50000"/>
              </a:spcBef>
              <a:buNone/>
              <a:defRPr/>
            </a:pPr>
            <a:r>
              <a:rPr lang="en-US" sz="2800" dirty="0" err="1"/>
              <a:t>Cuando</a:t>
            </a:r>
            <a:r>
              <a:rPr lang="en-US" sz="2800" dirty="0"/>
              <a:t> un </a:t>
            </a:r>
            <a:r>
              <a:rPr lang="en-US" sz="2800" dirty="0" err="1"/>
              <a:t>método</a:t>
            </a:r>
            <a:r>
              <a:rPr lang="en-US" sz="2800" dirty="0"/>
              <a:t> se redefine, la </a:t>
            </a:r>
            <a:r>
              <a:rPr lang="en-US" sz="2800" dirty="0" err="1"/>
              <a:t>ligadura</a:t>
            </a:r>
            <a:r>
              <a:rPr lang="en-US" sz="2800" dirty="0"/>
              <a:t> entre un </a:t>
            </a:r>
            <a:r>
              <a:rPr lang="en-US" sz="2800" dirty="0" err="1"/>
              <a:t>mensaje</a:t>
            </a:r>
            <a:r>
              <a:rPr lang="en-US" sz="2800" dirty="0"/>
              <a:t> y un </a:t>
            </a:r>
            <a:r>
              <a:rPr lang="en-US" sz="2800" dirty="0" err="1"/>
              <a:t>método</a:t>
            </a:r>
            <a:r>
              <a:rPr lang="en-US" sz="2800" dirty="0"/>
              <a:t> </a:t>
            </a:r>
            <a:r>
              <a:rPr lang="en-US" sz="2800" dirty="0" smtClean="0"/>
              <a:t>se </a:t>
            </a:r>
            <a:r>
              <a:rPr lang="en-US" sz="2800" dirty="0" err="1" smtClean="0"/>
              <a:t>determina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ejecución</a:t>
            </a:r>
            <a:r>
              <a:rPr lang="en-US" sz="2800" dirty="0" smtClean="0"/>
              <a:t>, de </a:t>
            </a:r>
            <a:r>
              <a:rPr lang="en-US" sz="2800" dirty="0" err="1" smtClean="0"/>
              <a:t>acuerdo</a:t>
            </a:r>
            <a:r>
              <a:rPr lang="en-US" sz="2800" dirty="0" smtClean="0"/>
              <a:t> a la </a:t>
            </a:r>
            <a:r>
              <a:rPr lang="en-US" sz="2800" dirty="0" err="1" smtClean="0"/>
              <a:t>la</a:t>
            </a:r>
            <a:r>
              <a:rPr lang="en-US" sz="2800" dirty="0" smtClean="0"/>
              <a:t> </a:t>
            </a:r>
            <a:r>
              <a:rPr lang="en-US" sz="2800" dirty="0" err="1"/>
              <a:t>clase</a:t>
            </a:r>
            <a:r>
              <a:rPr lang="en-US" sz="2800" dirty="0"/>
              <a:t> del </a:t>
            </a:r>
            <a:r>
              <a:rPr lang="en-US" sz="2800" dirty="0" err="1" smtClean="0"/>
              <a:t>objeto</a:t>
            </a:r>
            <a:r>
              <a:rPr lang="en-US" sz="2800" dirty="0" smtClean="0"/>
              <a:t>. </a:t>
            </a:r>
            <a:r>
              <a:rPr lang="en-US" sz="2800" dirty="0" err="1" smtClean="0"/>
              <a:t>Esto</a:t>
            </a:r>
            <a:r>
              <a:rPr lang="en-US" sz="2800" dirty="0" smtClean="0"/>
              <a:t> </a:t>
            </a:r>
            <a:r>
              <a:rPr lang="en-US" sz="2800" dirty="0" err="1"/>
              <a:t>es</a:t>
            </a:r>
            <a:r>
              <a:rPr lang="en-US" sz="2800" dirty="0"/>
              <a:t>, </a:t>
            </a:r>
            <a:r>
              <a:rPr lang="en-US" sz="2800" dirty="0" smtClean="0"/>
              <a:t>el </a:t>
            </a:r>
            <a:r>
              <a:rPr lang="en-US" sz="2800" dirty="0" err="1"/>
              <a:t>tipo</a:t>
            </a:r>
            <a:r>
              <a:rPr lang="en-US" sz="2800" dirty="0"/>
              <a:t> </a:t>
            </a:r>
            <a:r>
              <a:rPr lang="en-US" sz="2800" dirty="0" err="1"/>
              <a:t>dinámico</a:t>
            </a:r>
            <a:r>
              <a:rPr lang="en-US" sz="2800" dirty="0"/>
              <a:t> de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smtClean="0"/>
              <a:t>variable</a:t>
            </a:r>
            <a:r>
              <a:rPr lang="en-US" sz="2800" dirty="0"/>
              <a:t> </a:t>
            </a:r>
            <a:r>
              <a:rPr lang="en-US" sz="2800" dirty="0" err="1" smtClean="0"/>
              <a:t>determina</a:t>
            </a:r>
            <a:r>
              <a:rPr lang="en-US" sz="2800" dirty="0" smtClean="0"/>
              <a:t> la </a:t>
            </a:r>
            <a:r>
              <a:rPr lang="en-US" sz="2800" dirty="0" err="1" smtClean="0"/>
              <a:t>ligadura</a:t>
            </a:r>
            <a:r>
              <a:rPr lang="en-US" sz="2800" dirty="0" smtClean="0"/>
              <a:t> entre un </a:t>
            </a:r>
            <a:r>
              <a:rPr lang="en-US" sz="2800" dirty="0" err="1" smtClean="0"/>
              <a:t>mensaje</a:t>
            </a:r>
            <a:r>
              <a:rPr lang="en-US" sz="2800" dirty="0" smtClean="0"/>
              <a:t> y un </a:t>
            </a:r>
            <a:r>
              <a:rPr lang="en-US" sz="2800" dirty="0" err="1" smtClean="0"/>
              <a:t>método</a:t>
            </a:r>
            <a:r>
              <a:rPr lang="en-US" sz="2800" dirty="0" smtClean="0"/>
              <a:t>.  </a:t>
            </a:r>
            <a:endParaRPr lang="en-US" sz="2800" dirty="0">
              <a:latin typeface="Arial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5764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Chequeo de tipos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spcBef>
                <a:spcPct val="50000"/>
              </a:spcBef>
              <a:buNone/>
              <a:defRPr/>
            </a:pPr>
            <a:r>
              <a:rPr lang="en-US" sz="2800" dirty="0" err="1" smtClean="0"/>
              <a:t>En</a:t>
            </a:r>
            <a:r>
              <a:rPr lang="en-US" sz="2800" dirty="0" smtClean="0"/>
              <a:t> Java </a:t>
            </a:r>
            <a:r>
              <a:rPr lang="en-US" sz="2800" b="1" dirty="0" err="1"/>
              <a:t>tipo</a:t>
            </a:r>
            <a:r>
              <a:rPr lang="en-US" sz="2800" b="1" dirty="0"/>
              <a:t> </a:t>
            </a:r>
            <a:r>
              <a:rPr lang="en-US" sz="2800" b="1" dirty="0" err="1"/>
              <a:t>estático</a:t>
            </a:r>
            <a:r>
              <a:rPr lang="en-US" sz="2800" b="1" dirty="0"/>
              <a:t> </a:t>
            </a:r>
            <a:r>
              <a:rPr lang="en-US" sz="2800" dirty="0"/>
              <a:t>de </a:t>
            </a:r>
            <a:r>
              <a:rPr lang="en-US" sz="2800" dirty="0" err="1"/>
              <a:t>una</a:t>
            </a:r>
            <a:r>
              <a:rPr lang="en-US" sz="2800" dirty="0"/>
              <a:t> variable </a:t>
            </a:r>
            <a:r>
              <a:rPr lang="en-US" sz="2800" dirty="0" err="1" smtClean="0"/>
              <a:t>determina</a:t>
            </a:r>
            <a:r>
              <a:rPr lang="en-US" sz="2800" dirty="0" smtClean="0"/>
              <a:t> las </a:t>
            </a:r>
            <a:r>
              <a:rPr lang="en-US" sz="2800" dirty="0" err="1" smtClean="0"/>
              <a:t>clases</a:t>
            </a:r>
            <a:r>
              <a:rPr lang="en-US" sz="2800" dirty="0" smtClean="0"/>
              <a:t> de </a:t>
            </a:r>
            <a:r>
              <a:rPr lang="en-US" sz="2800" dirty="0" err="1" smtClean="0"/>
              <a:t>los</a:t>
            </a:r>
            <a:r>
              <a:rPr lang="en-US" sz="2800" dirty="0" smtClean="0"/>
              <a:t> </a:t>
            </a:r>
            <a:r>
              <a:rPr lang="en-US" sz="2800" dirty="0" err="1" smtClean="0"/>
              <a:t>objetos</a:t>
            </a:r>
            <a:r>
              <a:rPr lang="en-US" sz="2800" dirty="0" smtClean="0"/>
              <a:t> a </a:t>
            </a:r>
            <a:r>
              <a:rPr lang="en-US" sz="2800" dirty="0" err="1" smtClean="0"/>
              <a:t>los</a:t>
            </a:r>
            <a:r>
              <a:rPr lang="en-US" sz="2800" dirty="0" smtClean="0"/>
              <a:t> que </a:t>
            </a:r>
            <a:r>
              <a:rPr lang="en-US" sz="2800" dirty="0" err="1" smtClean="0"/>
              <a:t>puede</a:t>
            </a:r>
            <a:r>
              <a:rPr lang="en-US" sz="2800" dirty="0" smtClean="0"/>
              <a:t> </a:t>
            </a:r>
            <a:r>
              <a:rPr lang="en-US" sz="2800" dirty="0" err="1" smtClean="0"/>
              <a:t>referenciar</a:t>
            </a:r>
            <a:r>
              <a:rPr lang="en-US" sz="2800" dirty="0" smtClean="0"/>
              <a:t> y 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mensajes</a:t>
            </a:r>
            <a:r>
              <a:rPr lang="en-US" sz="2800" dirty="0"/>
              <a:t> que </a:t>
            </a:r>
            <a:r>
              <a:rPr lang="en-US" sz="2800" dirty="0" err="1"/>
              <a:t>puede</a:t>
            </a:r>
            <a:r>
              <a:rPr lang="en-US" sz="2800" dirty="0"/>
              <a:t> </a:t>
            </a:r>
            <a:r>
              <a:rPr lang="en-US" sz="2800" dirty="0" err="1"/>
              <a:t>recibir</a:t>
            </a:r>
            <a:r>
              <a:rPr lang="en-US" sz="2800" dirty="0"/>
              <a:t>.</a:t>
            </a:r>
          </a:p>
          <a:p>
            <a:pPr marL="114300" indent="0">
              <a:spcBef>
                <a:spcPct val="50000"/>
              </a:spcBef>
              <a:buNone/>
              <a:defRPr/>
            </a:pPr>
            <a:r>
              <a:rPr lang="en-US" sz="2800" dirty="0"/>
              <a:t>El </a:t>
            </a:r>
            <a:r>
              <a:rPr lang="en-US" sz="2800" dirty="0" err="1"/>
              <a:t>compilador</a:t>
            </a:r>
            <a:r>
              <a:rPr lang="en-US" sz="2800" dirty="0"/>
              <a:t> </a:t>
            </a:r>
            <a:r>
              <a:rPr lang="en-US" sz="2800" dirty="0" err="1" smtClean="0"/>
              <a:t>establece</a:t>
            </a:r>
            <a:r>
              <a:rPr lang="en-US" sz="2800" dirty="0" smtClean="0"/>
              <a:t> </a:t>
            </a:r>
            <a:r>
              <a:rPr lang="en-US" sz="2800" dirty="0" err="1" smtClean="0"/>
              <a:t>chequeos</a:t>
            </a:r>
            <a:r>
              <a:rPr lang="en-US" sz="2800" dirty="0" smtClean="0"/>
              <a:t> que </a:t>
            </a:r>
            <a:r>
              <a:rPr lang="en-US" sz="2800" dirty="0" err="1" smtClean="0"/>
              <a:t>evitan</a:t>
            </a:r>
            <a:r>
              <a:rPr lang="en-US" sz="2800" dirty="0" smtClean="0"/>
              <a:t> </a:t>
            </a:r>
            <a:r>
              <a:rPr lang="en-US" sz="2800" dirty="0" err="1" smtClean="0"/>
              <a:t>algunos</a:t>
            </a:r>
            <a:r>
              <a:rPr lang="en-US" sz="2800" dirty="0" smtClean="0"/>
              <a:t> </a:t>
            </a:r>
            <a:r>
              <a:rPr lang="en-US" sz="2800" dirty="0" err="1" smtClean="0"/>
              <a:t>errores</a:t>
            </a:r>
            <a:r>
              <a:rPr lang="en-US" sz="2800" dirty="0" smtClean="0"/>
              <a:t> </a:t>
            </a:r>
            <a:r>
              <a:rPr lang="en-US" sz="2800" dirty="0" err="1" smtClean="0"/>
              <a:t>errores</a:t>
            </a:r>
            <a:r>
              <a:rPr lang="en-US" sz="2800" dirty="0" smtClean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ejecución</a:t>
            </a:r>
            <a:r>
              <a:rPr lang="en-US" sz="2800" dirty="0"/>
              <a:t>.</a:t>
            </a:r>
          </a:p>
          <a:p>
            <a:pPr marL="114300" indent="0">
              <a:spcBef>
                <a:spcPct val="50000"/>
              </a:spcBef>
              <a:buNone/>
              <a:defRPr/>
            </a:pPr>
            <a:r>
              <a:rPr lang="en-US" sz="2800" dirty="0" smtClean="0"/>
              <a:t>El </a:t>
            </a:r>
            <a:r>
              <a:rPr lang="en-US" sz="2800" dirty="0" err="1"/>
              <a:t>compilador</a:t>
            </a:r>
            <a:r>
              <a:rPr lang="en-US" sz="2800" dirty="0"/>
              <a:t> </a:t>
            </a:r>
            <a:r>
              <a:rPr lang="en-US" sz="2800" dirty="0" err="1" smtClean="0"/>
              <a:t>establece</a:t>
            </a:r>
            <a:r>
              <a:rPr lang="en-US" sz="2800" dirty="0" smtClean="0"/>
              <a:t> la </a:t>
            </a:r>
            <a:r>
              <a:rPr lang="en-US" sz="2800" dirty="0" err="1"/>
              <a:t>ligadura</a:t>
            </a:r>
            <a:r>
              <a:rPr lang="en-US" sz="2800" dirty="0"/>
              <a:t> entre un </a:t>
            </a:r>
            <a:r>
              <a:rPr lang="en-US" sz="2800" dirty="0" err="1"/>
              <a:t>mensaje</a:t>
            </a:r>
            <a:r>
              <a:rPr lang="en-US" sz="2800" dirty="0"/>
              <a:t> y el </a:t>
            </a:r>
            <a:r>
              <a:rPr lang="en-US" sz="2800" dirty="0" err="1"/>
              <a:t>método</a:t>
            </a:r>
            <a:r>
              <a:rPr lang="en-US" sz="2800" dirty="0"/>
              <a:t>, </a:t>
            </a:r>
            <a:r>
              <a:rPr lang="en-US" sz="2800" dirty="0" err="1" smtClean="0"/>
              <a:t>pero</a:t>
            </a:r>
            <a:r>
              <a:rPr lang="en-US" sz="2800" dirty="0" smtClean="0"/>
              <a:t> </a:t>
            </a:r>
            <a:r>
              <a:rPr lang="en-US" sz="2800" dirty="0" err="1" smtClean="0"/>
              <a:t>controla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esta</a:t>
            </a:r>
            <a:r>
              <a:rPr lang="en-US" sz="2800" dirty="0" smtClean="0"/>
              <a:t> </a:t>
            </a:r>
            <a:r>
              <a:rPr lang="en-US" sz="2800" dirty="0" err="1" smtClean="0"/>
              <a:t>ligadura</a:t>
            </a:r>
            <a:r>
              <a:rPr lang="en-US" sz="2800" dirty="0" smtClean="0"/>
              <a:t> sea </a:t>
            </a:r>
            <a:r>
              <a:rPr lang="en-US" sz="2800" b="1" dirty="0" err="1" smtClean="0"/>
              <a:t>segura</a:t>
            </a:r>
            <a:r>
              <a:rPr lang="en-US" sz="2800" dirty="0" smtClean="0"/>
              <a:t>,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decir</a:t>
            </a:r>
            <a:r>
              <a:rPr lang="en-US" sz="2800" dirty="0" smtClean="0"/>
              <a:t> no </a:t>
            </a:r>
            <a:r>
              <a:rPr lang="en-US" sz="2800" dirty="0" err="1" smtClean="0"/>
              <a:t>provoque</a:t>
            </a:r>
            <a:r>
              <a:rPr lang="en-US" sz="2800" dirty="0" smtClean="0"/>
              <a:t> un </a:t>
            </a:r>
            <a:r>
              <a:rPr lang="en-US" sz="2800" b="1" dirty="0" smtClean="0"/>
              <a:t>error en </a:t>
            </a:r>
            <a:r>
              <a:rPr lang="en-US" sz="2800" b="1" dirty="0" err="1" smtClean="0"/>
              <a:t>ejecución</a:t>
            </a:r>
            <a:r>
              <a:rPr lang="en-US" sz="2800" dirty="0" smtClean="0"/>
              <a:t>. </a:t>
            </a:r>
            <a:endParaRPr lang="en-US" sz="2800" dirty="0">
              <a:latin typeface="Arial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8066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AR" sz="2800" dirty="0" smtClean="0"/>
              <a:t>En un sistema de control de residuos un </a:t>
            </a:r>
            <a:r>
              <a:rPr lang="es-AR" sz="2800" b="1" dirty="0" smtClean="0"/>
              <a:t>terrero</a:t>
            </a:r>
            <a:r>
              <a:rPr lang="es-AR" sz="2800" dirty="0" smtClean="0"/>
              <a:t> se representa a través de una matriz de </a:t>
            </a:r>
            <a:r>
              <a:rPr lang="es-AR" sz="2800" dirty="0" err="1" smtClean="0"/>
              <a:t>nxn</a:t>
            </a:r>
            <a:endParaRPr lang="es-AR" sz="2800" dirty="0" smtClean="0"/>
          </a:p>
          <a:p>
            <a:pPr marL="0" indent="0">
              <a:buNone/>
            </a:pPr>
            <a:r>
              <a:rPr lang="es-AR" sz="2800" dirty="0" smtClean="0"/>
              <a:t>Cada elemento de la matriz pueden mantener un </a:t>
            </a:r>
            <a:r>
              <a:rPr lang="es-AR" sz="2800" b="1" dirty="0" smtClean="0"/>
              <a:t>contenedor</a:t>
            </a:r>
            <a:r>
              <a:rPr lang="es-AR" sz="2800" dirty="0" smtClean="0"/>
              <a:t>. </a:t>
            </a:r>
          </a:p>
          <a:p>
            <a:pPr marL="0" indent="0">
              <a:buNone/>
            </a:pPr>
            <a:r>
              <a:rPr lang="es-AR" sz="2800" dirty="0" smtClean="0"/>
              <a:t>Cada contenedor tiene una </a:t>
            </a:r>
            <a:r>
              <a:rPr lang="es-AR" sz="2800" b="1" dirty="0" smtClean="0"/>
              <a:t>densidad</a:t>
            </a:r>
            <a:r>
              <a:rPr lang="es-AR" sz="2800" dirty="0" smtClean="0"/>
              <a:t> y un </a:t>
            </a:r>
            <a:r>
              <a:rPr lang="es-AR" sz="2800" b="1" dirty="0" smtClean="0"/>
              <a:t>volumen </a:t>
            </a:r>
            <a:r>
              <a:rPr lang="es-AR" sz="2800" dirty="0" smtClean="0"/>
              <a:t>y</a:t>
            </a:r>
            <a:r>
              <a:rPr lang="es-AR" sz="2800" b="1" dirty="0" smtClean="0"/>
              <a:t> </a:t>
            </a:r>
            <a:r>
              <a:rPr lang="es-AR" sz="2800" dirty="0" smtClean="0"/>
              <a:t>provoca </a:t>
            </a:r>
            <a:r>
              <a:rPr lang="es-AR" sz="2800" dirty="0"/>
              <a:t>un </a:t>
            </a:r>
            <a:r>
              <a:rPr lang="es-AR" sz="2800" b="1" dirty="0"/>
              <a:t>impacto</a:t>
            </a:r>
            <a:r>
              <a:rPr lang="es-AR" sz="2800" dirty="0"/>
              <a:t> sobre el medio ambiente que es igual a la mitad de su tamaño multiplicado por la densidad.</a:t>
            </a:r>
          </a:p>
          <a:p>
            <a:pPr marL="0" indent="0">
              <a:buNone/>
            </a:pPr>
            <a:r>
              <a:rPr lang="es-AR" sz="2800" dirty="0"/>
              <a:t>Un </a:t>
            </a:r>
            <a:r>
              <a:rPr lang="es-AR" sz="2800" dirty="0" smtClean="0"/>
              <a:t>contenedor </a:t>
            </a:r>
            <a:r>
              <a:rPr lang="es-AR" sz="2800" b="1" dirty="0" smtClean="0"/>
              <a:t>contaminante</a:t>
            </a:r>
            <a:r>
              <a:rPr lang="es-AR" sz="2800" dirty="0" smtClean="0"/>
              <a:t> </a:t>
            </a:r>
            <a:r>
              <a:rPr lang="es-AR" sz="2800" dirty="0"/>
              <a:t>tiene un nivel de </a:t>
            </a:r>
            <a:r>
              <a:rPr lang="es-AR" sz="2800" b="1" dirty="0"/>
              <a:t>toxicidad</a:t>
            </a:r>
            <a:r>
              <a:rPr lang="es-AR" sz="2800" dirty="0"/>
              <a:t> que incide en el impacto ambiental, el impacto es el de cualquier </a:t>
            </a:r>
            <a:r>
              <a:rPr lang="es-AR" sz="2800" dirty="0" smtClean="0"/>
              <a:t>contenedor multiplicado </a:t>
            </a:r>
            <a:r>
              <a:rPr lang="es-AR" sz="2800" dirty="0"/>
              <a:t>por la toxicidad.    </a:t>
            </a:r>
          </a:p>
          <a:p>
            <a:pPr marL="0" indent="0">
              <a:buNone/>
            </a:pPr>
            <a:endParaRPr lang="es-AR" sz="28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3600" b="1" dirty="0" smtClean="0">
                <a:latin typeface="Cambria"/>
              </a:rPr>
              <a:t>Caso de Estudio: Gestión Residuos</a:t>
            </a:r>
            <a:endParaRPr lang="es-AR" sz="3600" b="1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1963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11400</TotalTime>
  <Words>1950</Words>
  <Application>Microsoft Office PowerPoint</Application>
  <PresentationFormat>On-screen Show (4:3)</PresentationFormat>
  <Paragraphs>347</Paragraphs>
  <Slides>34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Adyacencia</vt:lpstr>
      <vt:lpstr>   Sonia Rueda   Herencia y Polimorfismo </vt:lpstr>
      <vt:lpstr>Programación Orientada a Objetos</vt:lpstr>
      <vt:lpstr>Abstracción de Datos</vt:lpstr>
      <vt:lpstr>Herencia</vt:lpstr>
      <vt:lpstr>Polimorfismo</vt:lpstr>
      <vt:lpstr>Pascal brinda una función polimórfica, cuál?</vt:lpstr>
      <vt:lpstr>Ligadura en Java</vt:lpstr>
      <vt:lpstr>Chequeo de tipos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Programación Orientada a Objetos</dc:title>
  <dc:creator>Sonia V. Rueda</dc:creator>
  <cp:lastModifiedBy>User</cp:lastModifiedBy>
  <cp:revision>296</cp:revision>
  <dcterms:created xsi:type="dcterms:W3CDTF">2015-08-15T12:30:20Z</dcterms:created>
  <dcterms:modified xsi:type="dcterms:W3CDTF">2019-10-22T19:09:00Z</dcterms:modified>
</cp:coreProperties>
</file>